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3.xml" ContentType="application/vnd.openxmlformats-officedocument.themeOverrid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56" r:id="rId3"/>
    <p:sldId id="257" r:id="rId4"/>
    <p:sldId id="258" r:id="rId5"/>
    <p:sldId id="271" r:id="rId6"/>
    <p:sldId id="259" r:id="rId7"/>
    <p:sldId id="262" r:id="rId8"/>
    <p:sldId id="269" r:id="rId9"/>
    <p:sldId id="270" r:id="rId10"/>
    <p:sldId id="264" r:id="rId11"/>
    <p:sldId id="265" r:id="rId12"/>
    <p:sldId id="268" r:id="rId13"/>
    <p:sldId id="266" r:id="rId14"/>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55" autoAdjust="0"/>
    <p:restoredTop sz="94713" autoAdjust="0"/>
  </p:normalViewPr>
  <p:slideViewPr>
    <p:cSldViewPr>
      <p:cViewPr varScale="1">
        <p:scale>
          <a:sx n="110" d="100"/>
          <a:sy n="110" d="100"/>
        </p:scale>
        <p:origin x="-163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1BA50D42-C9CD-4801-B293-61D1F53EC57E}" type="datetimeFigureOut">
              <a:rPr lang="de-DE" smtClean="0"/>
              <a:pPr/>
              <a:t>23.05.2016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pPr/>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1BA50D42-C9CD-4801-B293-61D1F53EC57E}" type="datetimeFigureOut">
              <a:rPr lang="de-DE" smtClean="0"/>
              <a:pPr/>
              <a:t>23.05.2016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 durch Klicken hinzufügen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1BA50D42-C9CD-4801-B293-61D1F53EC57E}" type="datetimeFigureOut">
              <a:rPr lang="de-DE" smtClean="0"/>
              <a:pPr/>
              <a:t>23.05.2016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1BA50D42-C9CD-4801-B293-61D1F53EC57E}" type="datetimeFigureOut">
              <a:rPr lang="de-DE" smtClean="0"/>
              <a:pPr/>
              <a:t>23.05.2016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1BA50D42-C9CD-4801-B293-61D1F53EC57E}" type="datetimeFigureOut">
              <a:rPr lang="de-DE" smtClean="0"/>
              <a:pPr/>
              <a:t>23.05.2016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C6AE60A-B69C-4790-82F7-3882EDF23186}" type="slidenum">
              <a:rPr lang="de-DE" smtClean="0"/>
              <a:pPr/>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1BA50D42-C9CD-4801-B293-61D1F53EC57E}" type="datetimeFigureOut">
              <a:rPr lang="de-DE" smtClean="0"/>
              <a:pPr/>
              <a:t>23.05.2016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C6AE60A-B69C-4790-82F7-3882EDF23186}" type="slidenum">
              <a:rPr lang="de-DE" smtClean="0"/>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1BA50D42-C9CD-4801-B293-61D1F53EC57E}" type="datetimeFigureOut">
              <a:rPr lang="de-DE" smtClean="0"/>
              <a:pPr/>
              <a:t>23.05.2016</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6C6AE60A-B69C-4790-82F7-3882EDF23186}" type="slidenum">
              <a:rPr lang="de-DE" smtClean="0"/>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1BA50D42-C9CD-4801-B293-61D1F53EC57E}" type="datetimeFigureOut">
              <a:rPr lang="de-DE" smtClean="0"/>
              <a:pPr/>
              <a:t>23.05.2016</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6C6AE60A-B69C-4790-82F7-3882EDF23186}"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1BA50D42-C9CD-4801-B293-61D1F53EC57E}" type="datetimeFigureOut">
              <a:rPr lang="de-DE" smtClean="0"/>
              <a:pPr/>
              <a:t>23.05.2016</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6C6AE60A-B69C-4790-82F7-3882EDF23186}"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1BA50D42-C9CD-4801-B293-61D1F53EC57E}" type="datetimeFigureOut">
              <a:rPr lang="de-DE" smtClean="0"/>
              <a:pPr/>
              <a:t>23.05.2016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C6AE60A-B69C-4790-82F7-3882EDF23186}" type="slidenum">
              <a:rPr lang="de-DE" smtClean="0"/>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1BA50D42-C9CD-4801-B293-61D1F53EC57E}" type="datetimeFigureOut">
              <a:rPr lang="de-DE" smtClean="0"/>
              <a:pPr/>
              <a:t>23.05.2016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C6AE60A-B69C-4790-82F7-3882EDF23186}" type="slidenum">
              <a:rPr lang="de-DE" smtClean="0"/>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A50D42-C9CD-4801-B293-61D1F53EC57E}" type="datetimeFigureOut">
              <a:rPr lang="de-DE" smtClean="0"/>
              <a:pPr/>
              <a:t>23.05.2016</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6AE60A-B69C-4790-82F7-3882EDF23186}" type="slidenum">
              <a:rPr lang="de-DE" smtClean="0"/>
              <a:pPr/>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74638"/>
            <a:ext cx="8219256" cy="634082"/>
          </a:xfrm>
        </p:spPr>
        <p:txBody>
          <a:bodyPr>
            <a:normAutofit/>
          </a:bodyPr>
          <a:lstStyle/>
          <a:p>
            <a:r>
              <a:rPr lang="de-DE" sz="1600" dirty="0" smtClean="0"/>
              <a:t>23. Mai 2016      Pädagogik der Achtung oder </a:t>
            </a:r>
            <a:r>
              <a:rPr lang="de-DE" sz="1600" dirty="0" err="1" smtClean="0"/>
              <a:t>Bankierspädagogik</a:t>
            </a:r>
            <a:r>
              <a:rPr lang="de-DE" sz="1600" dirty="0" smtClean="0"/>
              <a:t>      Timm Kunstreich</a:t>
            </a:r>
            <a:endParaRPr lang="de-DE" sz="1600" dirty="0"/>
          </a:p>
        </p:txBody>
      </p:sp>
      <p:sp>
        <p:nvSpPr>
          <p:cNvPr id="3" name="Inhaltsplatzhalter 2"/>
          <p:cNvSpPr>
            <a:spLocks noGrp="1"/>
          </p:cNvSpPr>
          <p:nvPr>
            <p:ph idx="1"/>
          </p:nvPr>
        </p:nvSpPr>
        <p:spPr/>
        <p:txBody>
          <a:bodyPr/>
          <a:lstStyle/>
          <a:p>
            <a:pPr>
              <a:buNone/>
            </a:pPr>
            <a:endParaRPr lang="de-DE" dirty="0" smtClean="0"/>
          </a:p>
          <a:p>
            <a:pPr>
              <a:buNone/>
            </a:pPr>
            <a:r>
              <a:rPr lang="de-DE" sz="4400" dirty="0" smtClean="0"/>
              <a:t>„Das Recht des Kindes, das zu sein, wie es ist.“ (Janusz </a:t>
            </a:r>
            <a:r>
              <a:rPr lang="de-DE" sz="4400" dirty="0" err="1" smtClean="0"/>
              <a:t>Korczak</a:t>
            </a:r>
            <a:r>
              <a:rPr lang="de-DE" sz="4400" dirty="0" smtClean="0"/>
              <a:t>)</a:t>
            </a:r>
          </a:p>
          <a:p>
            <a:pPr>
              <a:buNone/>
            </a:pPr>
            <a:r>
              <a:rPr lang="de-DE" sz="4400" dirty="0" smtClean="0"/>
              <a:t>Für eine Pädagogik der Achtung statt einer </a:t>
            </a:r>
            <a:r>
              <a:rPr lang="de-DE" sz="4400" dirty="0" err="1" smtClean="0"/>
              <a:t>Bankierspädagogik</a:t>
            </a:r>
            <a:endParaRPr lang="de-DE" sz="4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1560" y="476672"/>
            <a:ext cx="8301608" cy="720080"/>
          </a:xfrm>
        </p:spPr>
        <p:txBody>
          <a:bodyPr>
            <a:normAutofit/>
          </a:bodyPr>
          <a:lstStyle/>
          <a:p>
            <a:r>
              <a:rPr lang="de-DE" sz="1800" dirty="0" smtClean="0"/>
              <a:t>23. Mai 2016     Pädagogik der Achtung oder </a:t>
            </a:r>
            <a:r>
              <a:rPr lang="de-DE" sz="1800" dirty="0" err="1" smtClean="0"/>
              <a:t>Bankierspädagogik</a:t>
            </a:r>
            <a:r>
              <a:rPr lang="de-DE" sz="1800" dirty="0" smtClean="0"/>
              <a:t>       Timm Kunstreich</a:t>
            </a:r>
            <a:endParaRPr lang="de-DE" sz="1800" dirty="0"/>
          </a:p>
        </p:txBody>
      </p:sp>
      <p:sp>
        <p:nvSpPr>
          <p:cNvPr id="3" name="Inhaltsplatzhalter 2"/>
          <p:cNvSpPr>
            <a:spLocks noGrp="1"/>
          </p:cNvSpPr>
          <p:nvPr>
            <p:ph idx="1"/>
          </p:nvPr>
        </p:nvSpPr>
        <p:spPr/>
        <p:txBody>
          <a:bodyPr/>
          <a:lstStyle/>
          <a:p>
            <a:pPr>
              <a:buNone/>
            </a:pPr>
            <a:r>
              <a:rPr lang="de-DE" dirty="0" smtClean="0"/>
              <a:t>Eingangsstufe A oder Eingewöhnungsphase:</a:t>
            </a:r>
          </a:p>
          <a:p>
            <a:pPr>
              <a:buNone/>
            </a:pPr>
            <a:r>
              <a:rPr lang="de-DE" dirty="0" smtClean="0"/>
              <a:t>    </a:t>
            </a:r>
            <a:r>
              <a:rPr lang="de-DE" i="1" dirty="0" smtClean="0"/>
              <a:t>räumliche Ein- und soziale Ausschließung </a:t>
            </a:r>
          </a:p>
          <a:p>
            <a:pPr>
              <a:buNone/>
            </a:pPr>
            <a:r>
              <a:rPr lang="de-DE" dirty="0" smtClean="0"/>
              <a:t>Stufe B oder Orientierungsphase:</a:t>
            </a:r>
          </a:p>
          <a:p>
            <a:pPr>
              <a:buNone/>
            </a:pPr>
            <a:r>
              <a:rPr lang="de-DE" dirty="0" smtClean="0"/>
              <a:t>    </a:t>
            </a:r>
            <a:r>
              <a:rPr lang="de-DE" i="1" dirty="0" smtClean="0"/>
              <a:t>belohnungsorientierte, räumliche und soziale Lockerung </a:t>
            </a:r>
          </a:p>
          <a:p>
            <a:pPr>
              <a:buNone/>
            </a:pPr>
            <a:r>
              <a:rPr lang="de-DE" dirty="0" smtClean="0"/>
              <a:t>Endstufe C oder „Normalphase“:</a:t>
            </a:r>
          </a:p>
          <a:p>
            <a:pPr>
              <a:buNone/>
            </a:pPr>
            <a:r>
              <a:rPr lang="de-DE" dirty="0" smtClean="0"/>
              <a:t>    </a:t>
            </a:r>
            <a:r>
              <a:rPr lang="de-DE" i="1" dirty="0" smtClean="0"/>
              <a:t>je nach Wohlverhalten weitere räumliche und soziale Öffnungen</a:t>
            </a:r>
          </a:p>
          <a:p>
            <a:endParaRPr lang="de-DE"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74638"/>
            <a:ext cx="8219256" cy="634082"/>
          </a:xfrm>
        </p:spPr>
        <p:txBody>
          <a:bodyPr>
            <a:normAutofit/>
          </a:bodyPr>
          <a:lstStyle/>
          <a:p>
            <a:r>
              <a:rPr lang="de-DE" sz="1800" dirty="0" smtClean="0"/>
              <a:t>23. Mai 2016     Pädagogik der Achtung oder </a:t>
            </a:r>
            <a:r>
              <a:rPr lang="de-DE" sz="1800" dirty="0" err="1" smtClean="0"/>
              <a:t>Bankierspädagogik</a:t>
            </a:r>
            <a:r>
              <a:rPr lang="de-DE" sz="1800" dirty="0" smtClean="0"/>
              <a:t>       Timm Kunstreich</a:t>
            </a:r>
            <a:endParaRPr lang="de-DE" sz="1800" dirty="0"/>
          </a:p>
        </p:txBody>
      </p:sp>
      <p:sp>
        <p:nvSpPr>
          <p:cNvPr id="5" name="Inhaltsplatzhalter 4"/>
          <p:cNvSpPr>
            <a:spLocks noGrp="1"/>
          </p:cNvSpPr>
          <p:nvPr>
            <p:ph idx="1"/>
          </p:nvPr>
        </p:nvSpPr>
        <p:spPr/>
        <p:txBody>
          <a:bodyPr>
            <a:normAutofit fontScale="85000" lnSpcReduction="10000"/>
          </a:bodyPr>
          <a:lstStyle/>
          <a:p>
            <a:pPr>
              <a:buNone/>
            </a:pPr>
            <a:r>
              <a:rPr lang="de-DE" i="1" dirty="0" smtClean="0"/>
              <a:t> </a:t>
            </a:r>
          </a:p>
          <a:p>
            <a:pPr>
              <a:buNone/>
            </a:pPr>
            <a:r>
              <a:rPr lang="de-DE" sz="3300" i="1" dirty="0" smtClean="0"/>
              <a:t>Das sind: ein </a:t>
            </a:r>
            <a:r>
              <a:rPr lang="de-DE" sz="3300" i="1" dirty="0" err="1" smtClean="0"/>
              <a:t>Bottom</a:t>
            </a:r>
            <a:r>
              <a:rPr lang="de-DE" sz="3300" i="1" dirty="0" smtClean="0"/>
              <a:t>-</a:t>
            </a:r>
            <a:r>
              <a:rPr lang="de-DE" sz="3300" i="1" dirty="0" err="1" smtClean="0"/>
              <a:t>up</a:t>
            </a:r>
            <a:r>
              <a:rPr lang="de-DE" sz="3300" i="1" dirty="0" smtClean="0"/>
              <a:t>-Prozess der Aushandlung zur Schaffung von Voraussetzungen für Beteiligung; eine pädagogische Grundhaltung des Personals, welche zu einem ‚Beteiligungsklima‘ in einer Einrichtung beiträgt; die konzeptionelle Festschreibung institutioneller Rahmenbedingungen; das Recht auf Seiten der Kinder und Jugendlichen zu einer eigenen Definition dessen, was Qualität und Qualität von Beteiligung in einem Heim ausmacht“ </a:t>
            </a:r>
            <a:r>
              <a:rPr lang="de-DE" sz="3300" dirty="0" smtClean="0"/>
              <a:t>(Wolff / Hartwig 2006, in: </a:t>
            </a:r>
            <a:r>
              <a:rPr lang="de-DE" sz="3300" dirty="0" err="1" smtClean="0"/>
              <a:t>Kerber-Ganse</a:t>
            </a:r>
            <a:r>
              <a:rPr lang="de-DE" sz="3300" dirty="0" smtClean="0"/>
              <a:t> 2009:208)</a:t>
            </a:r>
          </a:p>
          <a:p>
            <a:endParaRPr lang="de-DE"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260648"/>
            <a:ext cx="8229600" cy="576064"/>
          </a:xfrm>
        </p:spPr>
        <p:txBody>
          <a:bodyPr>
            <a:normAutofit/>
          </a:bodyPr>
          <a:lstStyle/>
          <a:p>
            <a:r>
              <a:rPr lang="de-DE" sz="1600" dirty="0" smtClean="0"/>
              <a:t>23. Mai 2016     Pädagogik der Achtung oder </a:t>
            </a:r>
            <a:r>
              <a:rPr lang="de-DE" sz="1600" dirty="0" err="1" smtClean="0"/>
              <a:t>Bankierspädagogik</a:t>
            </a:r>
            <a:r>
              <a:rPr lang="de-DE" sz="1600" dirty="0" smtClean="0"/>
              <a:t>       Timm Kunstreich</a:t>
            </a:r>
            <a:endParaRPr lang="de-DE" sz="1600" dirty="0"/>
          </a:p>
        </p:txBody>
      </p:sp>
      <p:sp>
        <p:nvSpPr>
          <p:cNvPr id="3" name="Inhaltsplatzhalter 2"/>
          <p:cNvSpPr>
            <a:spLocks noGrp="1"/>
          </p:cNvSpPr>
          <p:nvPr>
            <p:ph idx="1"/>
          </p:nvPr>
        </p:nvSpPr>
        <p:spPr/>
        <p:txBody>
          <a:bodyPr>
            <a:normAutofit/>
          </a:bodyPr>
          <a:lstStyle/>
          <a:p>
            <a:pPr>
              <a:buNone/>
            </a:pPr>
            <a:r>
              <a:rPr lang="de-DE" sz="3600" dirty="0" smtClean="0"/>
              <a:t>„Das grundlegende Verhältnis zwischen beiden (Sozialarbeiter und Klient – TK) beruht auf Gegenseitigkeit. Gegenseitigkeit heißt, dass das, was </a:t>
            </a:r>
            <a:r>
              <a:rPr lang="de-DE" sz="3600" i="1" dirty="0" smtClean="0"/>
              <a:t>für</a:t>
            </a:r>
            <a:r>
              <a:rPr lang="de-DE" sz="3600" dirty="0" smtClean="0"/>
              <a:t> den Klienten getan wird, soweit wie möglich </a:t>
            </a:r>
            <a:r>
              <a:rPr lang="de-DE" sz="3600" i="1" dirty="0" smtClean="0"/>
              <a:t>mit</a:t>
            </a:r>
            <a:r>
              <a:rPr lang="de-DE" sz="3600" dirty="0" smtClean="0"/>
              <a:t> ihm getan wird“ (Falck 1997)</a:t>
            </a:r>
            <a:endParaRPr lang="de-DE" sz="3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274638"/>
            <a:ext cx="8291264" cy="634082"/>
          </a:xfrm>
        </p:spPr>
        <p:txBody>
          <a:bodyPr>
            <a:normAutofit/>
          </a:bodyPr>
          <a:lstStyle/>
          <a:p>
            <a:r>
              <a:rPr lang="de-DE" sz="1800" dirty="0" smtClean="0"/>
              <a:t>23. Mai 2016     Pädagogik der Achtung oder </a:t>
            </a:r>
            <a:r>
              <a:rPr lang="de-DE" sz="1800" dirty="0" err="1" smtClean="0"/>
              <a:t>Bankierspädagogik</a:t>
            </a:r>
            <a:r>
              <a:rPr lang="de-DE" sz="1800" dirty="0" smtClean="0"/>
              <a:t>       Timm Kunstreich</a:t>
            </a:r>
            <a:endParaRPr lang="de-DE" sz="1800" dirty="0"/>
          </a:p>
        </p:txBody>
      </p:sp>
      <p:sp>
        <p:nvSpPr>
          <p:cNvPr id="3" name="Inhaltsplatzhalter 2"/>
          <p:cNvSpPr>
            <a:spLocks noGrp="1"/>
          </p:cNvSpPr>
          <p:nvPr>
            <p:ph idx="1"/>
          </p:nvPr>
        </p:nvSpPr>
        <p:spPr>
          <a:xfrm>
            <a:off x="395536" y="1052736"/>
            <a:ext cx="8291264" cy="5073427"/>
          </a:xfrm>
        </p:spPr>
        <p:txBody>
          <a:bodyPr>
            <a:normAutofit fontScale="55000" lnSpcReduction="20000"/>
          </a:bodyPr>
          <a:lstStyle/>
          <a:p>
            <a:pPr>
              <a:buNone/>
            </a:pPr>
            <a:endParaRPr lang="de-DE" sz="4400" dirty="0" smtClean="0"/>
          </a:p>
          <a:p>
            <a:pPr>
              <a:buNone/>
            </a:pPr>
            <a:r>
              <a:rPr lang="de-DE" sz="4400" dirty="0" smtClean="0"/>
              <a:t>„… Kinder und Erwachsene gehen mit allen Sinnen an die Erforschung der Umwelt heran. Ihr gesamter Alltag ist ein </a:t>
            </a:r>
            <a:r>
              <a:rPr lang="de-DE" sz="4400" dirty="0" err="1" smtClean="0"/>
              <a:t>Lernfeld</a:t>
            </a:r>
            <a:r>
              <a:rPr lang="de-DE" sz="4400" dirty="0" smtClean="0"/>
              <a:t>, denn Bildung findet immer statt. Räume, Menschen, Beziehungen, Interaktionen und Alltagskultur bilden. </a:t>
            </a:r>
          </a:p>
          <a:p>
            <a:pPr>
              <a:buNone/>
            </a:pPr>
            <a:r>
              <a:rPr lang="de-DE" sz="4400" dirty="0" smtClean="0"/>
              <a:t>… Kinder und Erwachsene lernen am besten von sich aus, aus eigenem Antrieb und Interesse, motiviert durch ihren Forschergeist. Dieser wird genährt durch die Erfahrung, selbst etwas bewirken </a:t>
            </a:r>
            <a:r>
              <a:rPr lang="de-DE" sz="4400" smtClean="0"/>
              <a:t>zu </a:t>
            </a:r>
            <a:r>
              <a:rPr lang="de-DE" sz="4400" smtClean="0"/>
              <a:t>können.</a:t>
            </a:r>
            <a:endParaRPr lang="de-DE" sz="4400" dirty="0" smtClean="0"/>
          </a:p>
          <a:p>
            <a:pPr>
              <a:buNone/>
            </a:pPr>
            <a:r>
              <a:rPr lang="de-DE" sz="4400" dirty="0" smtClean="0"/>
              <a:t>… Kinder und Erwachsene lernen mit und von Kindern, mit und von Erwachsenen, die ihnen sympathisch und wertschätzend gegenüber sind.… Dazu gehört auch die ehrliche Rückmeldung zu ihrem Handeln. Kinder und Erwachsene müssen und dürfen Fehler machen, um zu lernen. Regeln entstehen durch Aushandlung.“</a:t>
            </a:r>
          </a:p>
          <a:p>
            <a:pPr>
              <a:buNone/>
            </a:pPr>
            <a:r>
              <a:rPr lang="de-DE" sz="4400" dirty="0" smtClean="0"/>
              <a:t>                                                                     (VSP Dresden 2014)</a:t>
            </a:r>
          </a:p>
          <a:p>
            <a:endParaRPr lang="de-D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el 3"/>
          <p:cNvSpPr>
            <a:spLocks noGrp="1"/>
          </p:cNvSpPr>
          <p:nvPr>
            <p:ph type="title"/>
          </p:nvPr>
        </p:nvSpPr>
        <p:spPr>
          <a:xfrm>
            <a:off x="467544" y="274638"/>
            <a:ext cx="8219256" cy="562074"/>
          </a:xfrm>
        </p:spPr>
        <p:txBody>
          <a:bodyPr>
            <a:normAutofit/>
          </a:bodyPr>
          <a:lstStyle/>
          <a:p>
            <a:r>
              <a:rPr lang="de-DE" sz="1800" dirty="0" smtClean="0"/>
              <a:t>23. Mai 2016      Pädagogik der Achtung oder </a:t>
            </a:r>
            <a:r>
              <a:rPr lang="de-DE" sz="1800" dirty="0" err="1" smtClean="0"/>
              <a:t>Bankierspädagogik</a:t>
            </a:r>
            <a:r>
              <a:rPr lang="de-DE" sz="1800" dirty="0" smtClean="0"/>
              <a:t>      Timm Kunstreich</a:t>
            </a:r>
            <a:endParaRPr lang="de-DE" sz="1800" dirty="0"/>
          </a:p>
        </p:txBody>
      </p:sp>
      <p:sp>
        <p:nvSpPr>
          <p:cNvPr id="5" name="Inhaltsplatzhalter 4"/>
          <p:cNvSpPr>
            <a:spLocks noGrp="1"/>
          </p:cNvSpPr>
          <p:nvPr>
            <p:ph idx="1"/>
          </p:nvPr>
        </p:nvSpPr>
        <p:spPr>
          <a:xfrm>
            <a:off x="395536" y="980728"/>
            <a:ext cx="8229600" cy="5246043"/>
          </a:xfrm>
        </p:spPr>
        <p:txBody>
          <a:bodyPr/>
          <a:lstStyle/>
          <a:p>
            <a:pPr>
              <a:buNone/>
            </a:pPr>
            <a:endParaRPr lang="de-DE" dirty="0" smtClean="0"/>
          </a:p>
          <a:p>
            <a:pPr>
              <a:buNone/>
            </a:pPr>
            <a:r>
              <a:rPr lang="de-DE" dirty="0" smtClean="0"/>
              <a:t> Wir sind daran beteiligt, ob die Kinder-, Jugend- und Familienpolitik „in die Richtung einer Überwachungs- und Sicherungskultur zur Kontrolle, Ausgrenzung und Verfolgung problembeladener, armer und benachteiligter Randschichten der Bevölkerung und ihrer Kinder“ geht…</a:t>
            </a:r>
            <a:endParaRPr lang="de-DE" dirty="0"/>
          </a:p>
        </p:txBody>
      </p:sp>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467544" y="274638"/>
            <a:ext cx="8219256" cy="634082"/>
          </a:xfrm>
        </p:spPr>
        <p:txBody>
          <a:bodyPr>
            <a:normAutofit/>
          </a:bodyPr>
          <a:lstStyle/>
          <a:p>
            <a:r>
              <a:rPr lang="de-DE" sz="1800" dirty="0" smtClean="0"/>
              <a:t>23. Mai 2016     Pädagogik der Achtung oder </a:t>
            </a:r>
            <a:r>
              <a:rPr lang="de-DE" sz="1800" dirty="0" err="1" smtClean="0"/>
              <a:t>Bankierspädagogik</a:t>
            </a:r>
            <a:r>
              <a:rPr lang="de-DE" sz="1800" dirty="0" smtClean="0"/>
              <a:t>       Timm Kunstreich</a:t>
            </a:r>
            <a:endParaRPr lang="de-DE" sz="1800" dirty="0"/>
          </a:p>
        </p:txBody>
      </p:sp>
      <p:sp>
        <p:nvSpPr>
          <p:cNvPr id="3" name="Inhaltsplatzhalter 2"/>
          <p:cNvSpPr>
            <a:spLocks noGrp="1"/>
          </p:cNvSpPr>
          <p:nvPr>
            <p:ph idx="1"/>
          </p:nvPr>
        </p:nvSpPr>
        <p:spPr/>
        <p:txBody>
          <a:bodyPr/>
          <a:lstStyle/>
          <a:p>
            <a:pPr>
              <a:buNone/>
            </a:pPr>
            <a:r>
              <a:rPr lang="de-DE" dirty="0" smtClean="0"/>
              <a:t>„…oder in die Richtung der Förderung ganzheitlicher, vielseitiger und pro-aktiver demokratischer Hilfesysteme, die mit Blick auf das Kindeswohl, das Eltern- und Familienwohl und das Gemeinwohl eine solidarische Kultur des Aufwachsen ermöglichen“.</a:t>
            </a:r>
          </a:p>
          <a:p>
            <a:pPr>
              <a:buNone/>
            </a:pPr>
            <a:r>
              <a:rPr lang="de-DE" dirty="0" smtClean="0"/>
              <a:t>    (Reinhart Wolff 2012:26).</a:t>
            </a:r>
          </a:p>
          <a:p>
            <a:endParaRPr lang="de-DE" dirty="0"/>
          </a:p>
        </p:txBody>
      </p:sp>
    </p:spTree>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8229600" cy="576064"/>
          </a:xfrm>
        </p:spPr>
        <p:txBody>
          <a:bodyPr>
            <a:normAutofit/>
          </a:bodyPr>
          <a:lstStyle/>
          <a:p>
            <a:r>
              <a:rPr lang="de-DE" sz="1800" dirty="0" smtClean="0"/>
              <a:t>23. Mai 2016      Pädagogik der Achtung oder </a:t>
            </a:r>
            <a:r>
              <a:rPr lang="de-DE" sz="1800" dirty="0" err="1" smtClean="0"/>
              <a:t>Bankierspädagogik</a:t>
            </a:r>
            <a:r>
              <a:rPr lang="de-DE" sz="1800" dirty="0" smtClean="0"/>
              <a:t>      Timm Kunstreich</a:t>
            </a:r>
            <a:endParaRPr lang="de-DE" sz="1800" dirty="0"/>
          </a:p>
        </p:txBody>
      </p:sp>
      <p:sp>
        <p:nvSpPr>
          <p:cNvPr id="3" name="Inhaltsplatzhalter 2"/>
          <p:cNvSpPr>
            <a:spLocks noGrp="1"/>
          </p:cNvSpPr>
          <p:nvPr>
            <p:ph idx="1"/>
          </p:nvPr>
        </p:nvSpPr>
        <p:spPr/>
        <p:txBody>
          <a:bodyPr>
            <a:normAutofit fontScale="85000" lnSpcReduction="10000"/>
          </a:bodyPr>
          <a:lstStyle/>
          <a:p>
            <a:pPr>
              <a:buNone/>
            </a:pPr>
            <a:r>
              <a:rPr lang="de-DE" dirty="0" smtClean="0"/>
              <a:t>Im </a:t>
            </a:r>
            <a:r>
              <a:rPr lang="de-DE" dirty="0" err="1" smtClean="0"/>
              <a:t>Bankierskonzept</a:t>
            </a:r>
            <a:r>
              <a:rPr lang="de-DE" dirty="0" smtClean="0"/>
              <a:t>...           [sozialer Code: FÜR]</a:t>
            </a:r>
            <a:endParaRPr lang="de-DE" dirty="0" smtClean="0"/>
          </a:p>
          <a:p>
            <a:r>
              <a:rPr lang="de-DE" dirty="0" smtClean="0"/>
              <a:t>... wird Erziehung zu einer Spareinlage, wobei die Schüler das Anlageobjekt sind, der Lehrer der Anleger;</a:t>
            </a:r>
          </a:p>
          <a:p>
            <a:r>
              <a:rPr lang="de-DE" dirty="0" smtClean="0"/>
              <a:t>....weiß der Lehrer alles und die Schüler nichts;</a:t>
            </a:r>
          </a:p>
          <a:p>
            <a:r>
              <a:rPr lang="de-DE" dirty="0" smtClean="0"/>
              <a:t>... redet der Lehrer und die Schüler hören zu;</a:t>
            </a:r>
          </a:p>
          <a:p>
            <a:r>
              <a:rPr lang="de-DE" dirty="0" smtClean="0"/>
              <a:t>... bestimmt der Lehrer den Lehrplan und die Schüler passen sich ihm an;</a:t>
            </a:r>
          </a:p>
          <a:p>
            <a:r>
              <a:rPr lang="de-DE" dirty="0" smtClean="0"/>
              <a:t>... ist der Lehrer Subjekt des Lernprozesses, während die Schüler bloße Objekte sind.</a:t>
            </a:r>
          </a:p>
          <a:p>
            <a:pPr>
              <a:buNone/>
            </a:pPr>
            <a:r>
              <a:rPr lang="pt-BR" dirty="0" smtClean="0"/>
              <a:t>                                                  (Paulo Freire 1973, S. 57 f.)</a:t>
            </a:r>
            <a:endParaRPr lang="de-DE" dirty="0"/>
          </a:p>
        </p:txBody>
      </p:sp>
    </p:spTree>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332656"/>
            <a:ext cx="8229600" cy="576064"/>
          </a:xfrm>
        </p:spPr>
        <p:txBody>
          <a:bodyPr>
            <a:normAutofit/>
          </a:bodyPr>
          <a:lstStyle/>
          <a:p>
            <a:r>
              <a:rPr lang="de-DE" sz="1600" dirty="0" smtClean="0"/>
              <a:t>23. Mai 2016     Pädagogik der Achtung oder </a:t>
            </a:r>
            <a:r>
              <a:rPr lang="de-DE" sz="1600" dirty="0" err="1" smtClean="0"/>
              <a:t>Bankierspädagogik</a:t>
            </a:r>
            <a:r>
              <a:rPr lang="de-DE" sz="1600" dirty="0" smtClean="0"/>
              <a:t>       Timm Kunstreich</a:t>
            </a:r>
            <a:endParaRPr lang="de-DE" sz="1600" dirty="0"/>
          </a:p>
        </p:txBody>
      </p:sp>
      <p:sp>
        <p:nvSpPr>
          <p:cNvPr id="3" name="Inhaltsplatzhalter 2"/>
          <p:cNvSpPr>
            <a:spLocks noGrp="1"/>
          </p:cNvSpPr>
          <p:nvPr>
            <p:ph idx="1"/>
          </p:nvPr>
        </p:nvSpPr>
        <p:spPr>
          <a:xfrm>
            <a:off x="467544" y="1052736"/>
            <a:ext cx="8219256" cy="5073427"/>
          </a:xfrm>
        </p:spPr>
        <p:txBody>
          <a:bodyPr/>
          <a:lstStyle/>
          <a:p>
            <a:pPr>
              <a:buNone/>
            </a:pPr>
            <a:r>
              <a:rPr lang="de-DE" dirty="0" smtClean="0"/>
              <a:t>                 </a:t>
            </a:r>
          </a:p>
          <a:p>
            <a:pPr>
              <a:buNone/>
            </a:pPr>
            <a:r>
              <a:rPr lang="de-DE" sz="4000" dirty="0" smtClean="0"/>
              <a:t>                   „soziale Zensuren“:</a:t>
            </a:r>
          </a:p>
          <a:p>
            <a:pPr>
              <a:buNone/>
            </a:pPr>
            <a:r>
              <a:rPr lang="de-DE" sz="4000" dirty="0" smtClean="0"/>
              <a:t>….</a:t>
            </a:r>
            <a:r>
              <a:rPr lang="de-DE" sz="4000" dirty="0" smtClean="0"/>
              <a:t> einfach strukturiert, gruppenunfähig, bildungsfern, sozial schwach, bindungsunfähig, gestört, ADHS, </a:t>
            </a:r>
            <a:r>
              <a:rPr lang="de-DE" sz="4000" dirty="0" err="1" smtClean="0"/>
              <a:t>unbeschulbar</a:t>
            </a:r>
            <a:r>
              <a:rPr lang="de-DE" sz="4000" dirty="0" smtClean="0"/>
              <a:t>, verwahrlost…</a:t>
            </a:r>
            <a:endParaRPr lang="de-DE" sz="4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8229600" cy="576064"/>
          </a:xfrm>
        </p:spPr>
        <p:txBody>
          <a:bodyPr>
            <a:normAutofit/>
          </a:bodyPr>
          <a:lstStyle/>
          <a:p>
            <a:r>
              <a:rPr lang="de-DE" sz="1800" dirty="0" smtClean="0"/>
              <a:t>23. Mai 2016     Pädagogik der Achtung oder </a:t>
            </a:r>
            <a:r>
              <a:rPr lang="de-DE" sz="1800" dirty="0" err="1" smtClean="0"/>
              <a:t>Bankierspädagogik</a:t>
            </a:r>
            <a:r>
              <a:rPr lang="de-DE" sz="1800" dirty="0" smtClean="0"/>
              <a:t>       Timm Kunstreich</a:t>
            </a:r>
            <a:endParaRPr lang="de-DE" sz="1800" dirty="0"/>
          </a:p>
        </p:txBody>
      </p:sp>
      <p:sp>
        <p:nvSpPr>
          <p:cNvPr id="3" name="Inhaltsplatzhalter 2"/>
          <p:cNvSpPr>
            <a:spLocks noGrp="1"/>
          </p:cNvSpPr>
          <p:nvPr>
            <p:ph idx="1"/>
          </p:nvPr>
        </p:nvSpPr>
        <p:spPr>
          <a:xfrm>
            <a:off x="467544" y="1052736"/>
            <a:ext cx="8219256" cy="5073427"/>
          </a:xfrm>
        </p:spPr>
        <p:txBody>
          <a:bodyPr/>
          <a:lstStyle/>
          <a:p>
            <a:pPr>
              <a:buNone/>
            </a:pPr>
            <a:endParaRPr lang="de-DE" dirty="0" smtClean="0"/>
          </a:p>
          <a:p>
            <a:pPr>
              <a:buNone/>
            </a:pPr>
            <a:r>
              <a:rPr lang="de-DE" dirty="0" smtClean="0"/>
              <a:t>                  [sozialer Code: MIT]</a:t>
            </a:r>
            <a:endParaRPr lang="de-DE" dirty="0" smtClean="0"/>
          </a:p>
          <a:p>
            <a:pPr>
              <a:buNone/>
            </a:pPr>
            <a:r>
              <a:rPr lang="de-DE" dirty="0" smtClean="0"/>
              <a:t>„Magna Charta </a:t>
            </a:r>
            <a:r>
              <a:rPr lang="de-DE" dirty="0" err="1" smtClean="0"/>
              <a:t>Libertatis</a:t>
            </a:r>
            <a:r>
              <a:rPr lang="de-DE" dirty="0" smtClean="0"/>
              <a:t>“ der Kinder:</a:t>
            </a:r>
          </a:p>
          <a:p>
            <a:pPr>
              <a:buNone/>
            </a:pPr>
            <a:r>
              <a:rPr lang="de-DE" dirty="0" smtClean="0"/>
              <a:t>1. Das Recht des Kindes auf seinen Tod.</a:t>
            </a:r>
          </a:p>
          <a:p>
            <a:pPr>
              <a:buNone/>
            </a:pPr>
            <a:r>
              <a:rPr lang="de-DE" dirty="0" smtClean="0"/>
              <a:t>2. Das Recht des Kindes auf den heutigen Tag.</a:t>
            </a:r>
          </a:p>
          <a:p>
            <a:pPr>
              <a:buNone/>
            </a:pPr>
            <a:r>
              <a:rPr lang="de-DE" dirty="0" smtClean="0"/>
              <a:t>3. Das Recht des Kindes, das zu sein, wie es ist.</a:t>
            </a:r>
          </a:p>
          <a:p>
            <a:pPr>
              <a:buNone/>
            </a:pPr>
            <a:r>
              <a:rPr lang="de-DE" dirty="0" smtClean="0"/>
              <a:t>                                                     (Janusz </a:t>
            </a:r>
            <a:r>
              <a:rPr lang="de-DE" dirty="0" err="1" smtClean="0"/>
              <a:t>Korczak</a:t>
            </a:r>
            <a:r>
              <a:rPr lang="de-DE" dirty="0" smtClean="0"/>
              <a:t>)</a:t>
            </a:r>
          </a:p>
          <a:p>
            <a:endParaRPr lang="de-DE"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8229600" cy="576064"/>
          </a:xfrm>
        </p:spPr>
        <p:txBody>
          <a:bodyPr>
            <a:normAutofit/>
          </a:bodyPr>
          <a:lstStyle/>
          <a:p>
            <a:r>
              <a:rPr lang="de-DE" sz="1800" dirty="0" smtClean="0"/>
              <a:t>23. Mai 2016     Pädagogik der Achtung oder </a:t>
            </a:r>
            <a:r>
              <a:rPr lang="de-DE" sz="1800" dirty="0" err="1" smtClean="0"/>
              <a:t>Bankierspädagogik</a:t>
            </a:r>
            <a:r>
              <a:rPr lang="de-DE" sz="1800" dirty="0" smtClean="0"/>
              <a:t>       Timm Kunstreich</a:t>
            </a:r>
            <a:endParaRPr lang="de-DE" sz="1800" dirty="0"/>
          </a:p>
        </p:txBody>
      </p:sp>
      <p:sp>
        <p:nvSpPr>
          <p:cNvPr id="3" name="Inhaltsplatzhalter 2"/>
          <p:cNvSpPr>
            <a:spLocks noGrp="1"/>
          </p:cNvSpPr>
          <p:nvPr>
            <p:ph idx="1"/>
          </p:nvPr>
        </p:nvSpPr>
        <p:spPr/>
        <p:txBody>
          <a:bodyPr/>
          <a:lstStyle/>
          <a:p>
            <a:pPr>
              <a:buNone/>
            </a:pPr>
            <a:r>
              <a:rPr lang="de-DE" dirty="0" smtClean="0"/>
              <a:t> Prinzipien der UN-Kinderrechtskonvention:</a:t>
            </a:r>
          </a:p>
          <a:p>
            <a:pPr>
              <a:buNone/>
            </a:pPr>
            <a:r>
              <a:rPr lang="de-DE" dirty="0" smtClean="0"/>
              <a:t>    Das Recht eines jeden Kindes</a:t>
            </a:r>
          </a:p>
          <a:p>
            <a:r>
              <a:rPr lang="de-DE" dirty="0" smtClean="0"/>
              <a:t>    auf Nicht-Diskriminierung (Art. 2),</a:t>
            </a:r>
          </a:p>
          <a:p>
            <a:r>
              <a:rPr lang="de-DE" dirty="0" smtClean="0"/>
              <a:t>    auf Wohlergehen (Art. 3), </a:t>
            </a:r>
          </a:p>
          <a:p>
            <a:r>
              <a:rPr lang="de-DE" dirty="0" smtClean="0"/>
              <a:t>    auf Leben und Entwicklung (Art. 6),</a:t>
            </a:r>
          </a:p>
          <a:p>
            <a:r>
              <a:rPr lang="de-DE" dirty="0" smtClean="0"/>
              <a:t>    auf Berücksichtigung seiner Meinung in       allen es betreffenden Angelegenheiten          (Art. 12)</a:t>
            </a:r>
            <a:endParaRPr lang="de-DE"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74638"/>
            <a:ext cx="8219256" cy="634082"/>
          </a:xfrm>
        </p:spPr>
        <p:txBody>
          <a:bodyPr>
            <a:normAutofit/>
          </a:bodyPr>
          <a:lstStyle/>
          <a:p>
            <a:r>
              <a:rPr lang="de-DE" sz="1600" dirty="0" smtClean="0"/>
              <a:t>23. Mai 2016     Pädagogik der Achtung oder </a:t>
            </a:r>
            <a:r>
              <a:rPr lang="de-DE" sz="1600" dirty="0" err="1" smtClean="0"/>
              <a:t>Bankierspädagogik</a:t>
            </a:r>
            <a:r>
              <a:rPr lang="de-DE" sz="1600" dirty="0" smtClean="0"/>
              <a:t>       Timm Kunstreich</a:t>
            </a:r>
            <a:endParaRPr lang="de-DE" sz="1600" dirty="0"/>
          </a:p>
        </p:txBody>
      </p:sp>
      <p:sp>
        <p:nvSpPr>
          <p:cNvPr id="3" name="Inhaltsplatzhalter 2"/>
          <p:cNvSpPr>
            <a:spLocks noGrp="1"/>
          </p:cNvSpPr>
          <p:nvPr>
            <p:ph idx="1"/>
          </p:nvPr>
        </p:nvSpPr>
        <p:spPr/>
        <p:txBody>
          <a:bodyPr>
            <a:normAutofit/>
          </a:bodyPr>
          <a:lstStyle/>
          <a:p>
            <a:pPr>
              <a:buNone/>
            </a:pPr>
            <a:r>
              <a:rPr lang="de-DE" sz="3600" dirty="0" smtClean="0"/>
              <a:t>„</a:t>
            </a:r>
            <a:r>
              <a:rPr lang="de-DE" sz="3600" dirty="0" smtClean="0"/>
              <a:t>Dressur zur Mündigkeit?</a:t>
            </a:r>
          </a:p>
          <a:p>
            <a:pPr>
              <a:buNone/>
            </a:pPr>
            <a:r>
              <a:rPr lang="de-DE" sz="3600" dirty="0" smtClean="0"/>
              <a:t>   Für die Verwirklichung der UN-Kinderrechts-Konvention statt Überwachen und Erniedrigen in den Grauzonen der Hilfen zur Erziehung</a:t>
            </a:r>
            <a:r>
              <a:rPr lang="de-DE" sz="3600" dirty="0" smtClean="0"/>
              <a:t>!“</a:t>
            </a:r>
          </a:p>
          <a:p>
            <a:pPr>
              <a:buNone/>
            </a:pPr>
            <a:r>
              <a:rPr lang="de-DE" sz="3600" dirty="0" smtClean="0"/>
              <a:t> </a:t>
            </a:r>
            <a:r>
              <a:rPr lang="de-DE" sz="3600" dirty="0" smtClean="0"/>
              <a:t>        ( AKS Hamburg)</a:t>
            </a:r>
            <a:endParaRPr lang="de-DE"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74638"/>
            <a:ext cx="8219256" cy="634082"/>
          </a:xfrm>
        </p:spPr>
        <p:txBody>
          <a:bodyPr>
            <a:normAutofit/>
          </a:bodyPr>
          <a:lstStyle/>
          <a:p>
            <a:r>
              <a:rPr lang="de-DE" sz="1600" dirty="0" smtClean="0"/>
              <a:t>23. Mai 2016     Pädagogik der Achtung oder </a:t>
            </a:r>
            <a:r>
              <a:rPr lang="de-DE" sz="1600" dirty="0" err="1" smtClean="0"/>
              <a:t>Bankierspädagogik</a:t>
            </a:r>
            <a:r>
              <a:rPr lang="de-DE" sz="1600" dirty="0" smtClean="0"/>
              <a:t>       Timm Kunstreich</a:t>
            </a:r>
            <a:endParaRPr lang="de-DE" sz="1600" dirty="0"/>
          </a:p>
        </p:txBody>
      </p:sp>
      <p:sp>
        <p:nvSpPr>
          <p:cNvPr id="3" name="Inhaltsplatzhalter 2"/>
          <p:cNvSpPr>
            <a:spLocks noGrp="1"/>
          </p:cNvSpPr>
          <p:nvPr>
            <p:ph idx="1"/>
          </p:nvPr>
        </p:nvSpPr>
        <p:spPr/>
        <p:txBody>
          <a:bodyPr>
            <a:normAutofit/>
          </a:bodyPr>
          <a:lstStyle/>
          <a:p>
            <a:pPr>
              <a:buNone/>
            </a:pPr>
            <a:endParaRPr lang="de-DE" sz="4400" dirty="0" smtClean="0"/>
          </a:p>
          <a:p>
            <a:pPr>
              <a:buNone/>
            </a:pPr>
            <a:r>
              <a:rPr lang="de-DE" sz="4400" dirty="0" smtClean="0"/>
              <a:t>Es gibt keine schwierigen Jugendliche, </a:t>
            </a:r>
          </a:p>
          <a:p>
            <a:pPr>
              <a:buNone/>
            </a:pPr>
            <a:r>
              <a:rPr lang="de-DE" sz="4400" dirty="0" smtClean="0"/>
              <a:t>es gibt schwierige Entscheidungssituationen.</a:t>
            </a:r>
            <a:endParaRPr lang="de-DE" sz="4400" dirty="0"/>
          </a:p>
        </p:txBody>
      </p:sp>
    </p:spTree>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rnd" cmpd="sng" algn="ctr">
          <a:solidFill>
            <a:schemeClr val="phClr">
              <a:shade val="95000"/>
              <a:satMod val="105000"/>
            </a:schemeClr>
          </a:solidFill>
          <a:prstDash val="solid"/>
        </a:ln>
        <a:ln w="25400" cap="rnd" cmpd="sng" algn="ctr">
          <a:solidFill>
            <a:schemeClr val="phClr"/>
          </a:solidFill>
          <a:prstDash val="solid"/>
        </a:ln>
        <a:ln w="38100" cap="rnd" cmpd="sng" algn="ctr">
          <a:solidFill>
            <a:schemeClr val="phClr"/>
          </a:solidFill>
          <a:prstDash val="solid"/>
        </a:ln>
      </a:lnStyleLst>
      <a:effectStyleLst>
        <a:effectStyle>
          <a:effectLst>
            <a:outerShdw blurRad="40000" dist="20000" dir="5400000">
              <a:srgbClr val="000000">
                <a:alpha val="38000"/>
              </a:srgbClr>
            </a:outerShdw>
          </a:effectLst>
        </a:effectStyle>
        <a:effectStyle>
          <a:effectLst>
            <a:outerShdw blurRad="40000" dist="23000" dir="5400000">
              <a:srgbClr val="000000">
                <a:alpha val="35000"/>
              </a:srgbClr>
            </a:outerShdw>
          </a:effectLst>
        </a:effectStyle>
        <a:effectStyle>
          <a:effectLst>
            <a:outerShdw blurRad="40000" dist="23000" dir="540000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Override1.xml><?xml version="1.0" encoding="utf-8"?>
<a:themeOverride xmlns:a="http://schemas.openxmlformats.org/drawingml/2006/main">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0</TotalTime>
  <Words>799</Words>
  <Application>Microsoft Office PowerPoint</Application>
  <PresentationFormat>Bildschirmpräsentation (4:3)</PresentationFormat>
  <Paragraphs>63</Paragraphs>
  <Slides>13</Slides>
  <Notes>0</Notes>
  <HiddenSlides>0</HiddenSlides>
  <MMClips>0</MMClips>
  <ScaleCrop>false</ScaleCrop>
  <HeadingPairs>
    <vt:vector size="4" baseType="variant">
      <vt:variant>
        <vt:lpstr>Design</vt:lpstr>
      </vt:variant>
      <vt:variant>
        <vt:i4>1</vt:i4>
      </vt:variant>
      <vt:variant>
        <vt:lpstr>Folientitel</vt:lpstr>
      </vt:variant>
      <vt:variant>
        <vt:i4>13</vt:i4>
      </vt:variant>
    </vt:vector>
  </HeadingPairs>
  <TitlesOfParts>
    <vt:vector size="14" baseType="lpstr">
      <vt:lpstr>Larissa-Design</vt:lpstr>
      <vt:lpstr>23. Mai 2016      Pädagogik der Achtung oder Bankierspädagogik      Timm Kunstreich</vt:lpstr>
      <vt:lpstr>23. Mai 2016      Pädagogik der Achtung oder Bankierspädagogik      Timm Kunstreich</vt:lpstr>
      <vt:lpstr>23. Mai 2016     Pädagogik der Achtung oder Bankierspädagogik       Timm Kunstreich</vt:lpstr>
      <vt:lpstr>23. Mai 2016      Pädagogik der Achtung oder Bankierspädagogik      Timm Kunstreich</vt:lpstr>
      <vt:lpstr>23. Mai 2016     Pädagogik der Achtung oder Bankierspädagogik       Timm Kunstreich</vt:lpstr>
      <vt:lpstr>23. Mai 2016     Pädagogik der Achtung oder Bankierspädagogik       Timm Kunstreich</vt:lpstr>
      <vt:lpstr>23. Mai 2016     Pädagogik der Achtung oder Bankierspädagogik       Timm Kunstreich</vt:lpstr>
      <vt:lpstr>23. Mai 2016     Pädagogik der Achtung oder Bankierspädagogik       Timm Kunstreich</vt:lpstr>
      <vt:lpstr>23. Mai 2016     Pädagogik der Achtung oder Bankierspädagogik       Timm Kunstreich</vt:lpstr>
      <vt:lpstr>23. Mai 2016     Pädagogik der Achtung oder Bankierspädagogik       Timm Kunstreich</vt:lpstr>
      <vt:lpstr>23. Mai 2016     Pädagogik der Achtung oder Bankierspädagogik       Timm Kunstreich</vt:lpstr>
      <vt:lpstr>23. Mai 2016     Pädagogik der Achtung oder Bankierspädagogik       Timm Kunstreich</vt:lpstr>
      <vt:lpstr>23. Mai 2016     Pädagogik der Achtung oder Bankierspädagogik       Timm Kunstreich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23. Mai 2016 Pädagogik der Achtung oder Bankierspädagogik Timm Kunstreich</dc:title>
  <dc:creator>timm</dc:creator>
  <cp:lastModifiedBy>timm</cp:lastModifiedBy>
  <cp:revision>30</cp:revision>
  <dcterms:created xsi:type="dcterms:W3CDTF">2016-05-16T18:43:18Z</dcterms:created>
  <dcterms:modified xsi:type="dcterms:W3CDTF">2016-05-23T08:20:24Z</dcterms:modified>
</cp:coreProperties>
</file>